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78" r:id="rId2"/>
    <p:sldId id="257" r:id="rId3"/>
    <p:sldId id="272" r:id="rId4"/>
    <p:sldId id="265" r:id="rId5"/>
    <p:sldId id="258" r:id="rId6"/>
    <p:sldId id="273" r:id="rId7"/>
    <p:sldId id="270" r:id="rId8"/>
    <p:sldId id="259" r:id="rId9"/>
    <p:sldId id="274" r:id="rId10"/>
    <p:sldId id="271" r:id="rId11"/>
    <p:sldId id="260" r:id="rId12"/>
    <p:sldId id="275" r:id="rId13"/>
    <p:sldId id="261" r:id="rId14"/>
    <p:sldId id="276" r:id="rId15"/>
    <p:sldId id="266" r:id="rId16"/>
    <p:sldId id="262" r:id="rId17"/>
    <p:sldId id="279" r:id="rId18"/>
    <p:sldId id="269" r:id="rId19"/>
    <p:sldId id="263" r:id="rId20"/>
    <p:sldId id="277" r:id="rId21"/>
    <p:sldId id="267" r:id="rId22"/>
    <p:sldId id="264" r:id="rId23"/>
    <p:sldId id="268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12399472" name="灵泽" initials="灵" lastIdx="1" clrIdx="1"/>
  <p:cmAuthor id="1" name="Kingsoft" initials="K" lastIdx="1" clrIdx="0"/>
  <p:cmAuthor id="2" name="作者" initials="A" lastIdx="0" clrIdx="1"/>
  <p:cmAuthor id="654968821" name="阿部察察" initials="阿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3EC"/>
    <a:srgbClr val="808080"/>
    <a:srgbClr val="2272EA"/>
    <a:srgbClr val="3B7DE0"/>
    <a:srgbClr val="404040"/>
    <a:srgbClr val="91B2F5"/>
    <a:srgbClr val="B1CDF7"/>
    <a:srgbClr val="6E9AF2"/>
    <a:srgbClr val="A3B9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howGuides="1">
      <p:cViewPr varScale="1">
        <p:scale>
          <a:sx n="159" d="100"/>
          <a:sy n="159" d="100"/>
        </p:scale>
        <p:origin x="474" y="132"/>
      </p:cViewPr>
      <p:guideLst>
        <p:guide orient="horz" pos="459"/>
        <p:guide pos="21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6" name="图片 25" descr="logo-grey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4620" y="188595"/>
            <a:ext cx="1340485" cy="650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6" name="图片 25" descr="logo-grey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4620" y="188595"/>
            <a:ext cx="1340485" cy="650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8FE12B-2220-B2D2-DFB9-A054EBAD138C}"/>
              </a:ext>
            </a:extLst>
          </p:cNvPr>
          <p:cNvSpPr txBox="1"/>
          <p:nvPr/>
        </p:nvSpPr>
        <p:spPr>
          <a:xfrm>
            <a:off x="2226000" y="1539000"/>
            <a:ext cx="801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每一处的标定件达到其所需要限制的自由度功能即可视作安装合理，每一处需要用螺丝固定的孔位部分可以留出不打螺丝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某些标定件由于</a:t>
            </a:r>
            <a:r>
              <a:rPr lang="en-US" altLang="zh-CN" sz="2400" dirty="0"/>
              <a:t>3D</a:t>
            </a:r>
            <a:r>
              <a:rPr lang="zh-CN" altLang="en-US" sz="2400" dirty="0"/>
              <a:t>打印制造产生的尺寸误差，可被利用作为过盈量，使用橡胶锤捶打进行固定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每一处标定件都附有实际示意图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 descr="图片包含 室内, 桌子, 小, 食物&#10;&#10;AI 生成的内容可能不正确。">
            <a:extLst>
              <a:ext uri="{FF2B5EF4-FFF2-40B4-BE49-F238E27FC236}">
                <a16:creationId xmlns:a16="http://schemas.microsoft.com/office/drawing/2014/main" id="{3FCD6F57-FA34-6DC6-A94E-29705BCC1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1" b="17191"/>
          <a:stretch>
            <a:fillRect/>
          </a:stretch>
        </p:blipFill>
        <p:spPr>
          <a:xfrm>
            <a:off x="8693226" y="4044870"/>
            <a:ext cx="2365548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73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椅子, 桌子, 小&#10;&#10;AI 生成的内容可能不正确。">
            <a:extLst>
              <a:ext uri="{FF2B5EF4-FFF2-40B4-BE49-F238E27FC236}">
                <a16:creationId xmlns:a16="http://schemas.microsoft.com/office/drawing/2014/main" id="{5C169509-DC54-BF1A-3AA1-70E6F7AF7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00" y="1044000"/>
            <a:ext cx="3381090" cy="4509000"/>
          </a:xfrm>
          <a:prstGeom prst="rect">
            <a:avLst/>
          </a:prstGeom>
        </p:spPr>
      </p:pic>
      <p:pic>
        <p:nvPicPr>
          <p:cNvPr id="9" name="图片 8" descr="桌子上摆放着黑色的机器&#10;&#10;AI 生成的内容可能不正确。">
            <a:extLst>
              <a:ext uri="{FF2B5EF4-FFF2-40B4-BE49-F238E27FC236}">
                <a16:creationId xmlns:a16="http://schemas.microsoft.com/office/drawing/2014/main" id="{EDD4651E-D75E-603A-CF33-98AA8D91F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00" y="1381500"/>
            <a:ext cx="5114003" cy="383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529755-EC5A-022D-5775-14E3E9957727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72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8370A2-F7AF-340E-E9A1-60D4C872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919" y="1399500"/>
            <a:ext cx="5950665" cy="4455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D19C67-9B8B-2DC9-E193-842D279C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1404000"/>
            <a:ext cx="5040000" cy="4455000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1F042E5C-C05D-9494-6945-E398E9943A60}"/>
              </a:ext>
            </a:extLst>
          </p:cNvPr>
          <p:cNvSpPr/>
          <p:nvPr/>
        </p:nvSpPr>
        <p:spPr>
          <a:xfrm rot="19710061">
            <a:off x="4000705" y="3705714"/>
            <a:ext cx="518560" cy="157228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378AAF-7438-BB6E-F784-BB1474C6CC68}"/>
              </a:ext>
            </a:extLst>
          </p:cNvPr>
          <p:cNvSpPr txBox="1"/>
          <p:nvPr/>
        </p:nvSpPr>
        <p:spPr>
          <a:xfrm>
            <a:off x="4490324" y="2980669"/>
            <a:ext cx="1441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先将这颗螺丝拧出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98D4-02A3-795A-7E5E-897932ED2837}"/>
              </a:ext>
            </a:extLst>
          </p:cNvPr>
          <p:cNvSpPr txBox="1"/>
          <p:nvPr/>
        </p:nvSpPr>
        <p:spPr>
          <a:xfrm>
            <a:off x="2626702" y="5250327"/>
            <a:ext cx="319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再将大腿定位块的圆柱凸台卡入孔位，通过</a:t>
            </a:r>
            <a:r>
              <a:rPr lang="en-US" altLang="zh-CN" dirty="0">
                <a:highlight>
                  <a:srgbClr val="FFFF00"/>
                </a:highlight>
              </a:rPr>
              <a:t>M4x12</a:t>
            </a:r>
            <a:r>
              <a:rPr lang="zh-CN" altLang="en-US" dirty="0">
                <a:highlight>
                  <a:srgbClr val="FFFF00"/>
                </a:highlight>
              </a:rPr>
              <a:t>杯头螺丝固定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5AD0AC-B74C-74B3-3674-A9616E5C9C1B}"/>
              </a:ext>
            </a:extLst>
          </p:cNvPr>
          <p:cNvSpPr txBox="1"/>
          <p:nvPr/>
        </p:nvSpPr>
        <p:spPr>
          <a:xfrm>
            <a:off x="6161769" y="1808431"/>
            <a:ext cx="2838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由于</a:t>
            </a:r>
            <a:r>
              <a:rPr lang="en-US" altLang="zh-CN" dirty="0">
                <a:highlight>
                  <a:srgbClr val="FFFF00"/>
                </a:highlight>
              </a:rPr>
              <a:t>3D</a:t>
            </a:r>
            <a:r>
              <a:rPr lang="zh-CN" altLang="en-US" dirty="0">
                <a:highlight>
                  <a:srgbClr val="FFFF00"/>
                </a:highlight>
              </a:rPr>
              <a:t>打印件存在误差，螺栓固定的时候尽可能保证标定件与大腿的接触面平行即可</a:t>
            </a:r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FA4D3B67-790C-062A-B08C-C9BE7E48EE71}"/>
              </a:ext>
            </a:extLst>
          </p:cNvPr>
          <p:cNvSpPr/>
          <p:nvPr/>
        </p:nvSpPr>
        <p:spPr>
          <a:xfrm rot="14845551">
            <a:off x="7232795" y="3376506"/>
            <a:ext cx="820766" cy="10891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999197-9A04-4462-E372-7BCD83656BF5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大腿标定件安装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85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C99F80-E5DB-5C31-7A23-229DD8BE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0" y="99000"/>
            <a:ext cx="5760000" cy="52966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073DB8-67B3-9E01-259D-6D662E1AF450}"/>
              </a:ext>
            </a:extLst>
          </p:cNvPr>
          <p:cNvSpPr txBox="1"/>
          <p:nvPr/>
        </p:nvSpPr>
        <p:spPr>
          <a:xfrm>
            <a:off x="1686000" y="4734000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限制这个电机的转动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3A5D87A9-DF5F-A96B-3A03-71479E091C8A}"/>
              </a:ext>
            </a:extLst>
          </p:cNvPr>
          <p:cNvSpPr/>
          <p:nvPr/>
        </p:nvSpPr>
        <p:spPr>
          <a:xfrm rot="9442449">
            <a:off x="2369949" y="3769302"/>
            <a:ext cx="1862374" cy="466097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27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8C35D-DBDB-359D-D981-ED1DA147B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67" y="1224000"/>
            <a:ext cx="4731247" cy="4512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2792DC-F721-B1F4-5744-A445560D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27" y="213211"/>
            <a:ext cx="3492459" cy="2970000"/>
          </a:xfrm>
          <a:prstGeom prst="rect">
            <a:avLst/>
          </a:prstGeom>
        </p:spPr>
      </p:pic>
      <p:sp>
        <p:nvSpPr>
          <p:cNvPr id="7" name="箭头: 左 6">
            <a:extLst>
              <a:ext uri="{FF2B5EF4-FFF2-40B4-BE49-F238E27FC236}">
                <a16:creationId xmlns:a16="http://schemas.microsoft.com/office/drawing/2014/main" id="{E54CC230-EDF3-E080-CF54-DD6213698765}"/>
              </a:ext>
            </a:extLst>
          </p:cNvPr>
          <p:cNvSpPr/>
          <p:nvPr/>
        </p:nvSpPr>
        <p:spPr>
          <a:xfrm rot="1677195">
            <a:off x="7724112" y="1512465"/>
            <a:ext cx="538244" cy="91689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F2B0B7-67ED-6FA8-E80A-3923A21678AF}"/>
              </a:ext>
            </a:extLst>
          </p:cNvPr>
          <p:cNvSpPr txBox="1"/>
          <p:nvPr/>
        </p:nvSpPr>
        <p:spPr>
          <a:xfrm>
            <a:off x="7851000" y="1989000"/>
            <a:ext cx="9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对正并卡入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ED2FEE-DE71-1570-FDB5-BA566558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204000"/>
            <a:ext cx="3537459" cy="33849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C43EB1-E4BA-A669-17DF-02875E519F22}"/>
              </a:ext>
            </a:extLst>
          </p:cNvPr>
          <p:cNvSpPr txBox="1"/>
          <p:nvPr/>
        </p:nvSpPr>
        <p:spPr>
          <a:xfrm>
            <a:off x="8571000" y="3834000"/>
            <a:ext cx="328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利用</a:t>
            </a:r>
            <a:r>
              <a:rPr lang="en-US" altLang="zh-CN" dirty="0">
                <a:highlight>
                  <a:srgbClr val="FFFF00"/>
                </a:highlight>
              </a:rPr>
              <a:t>3D</a:t>
            </a:r>
            <a:r>
              <a:rPr lang="zh-CN" altLang="en-US" dirty="0">
                <a:highlight>
                  <a:srgbClr val="FFFF00"/>
                </a:highlight>
              </a:rPr>
              <a:t>打印件误差产生的过盈量固定，直接卡入即可实现固定</a:t>
            </a: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5BAE818E-3843-4226-B17E-7B7F2CDCB9DE}"/>
              </a:ext>
            </a:extLst>
          </p:cNvPr>
          <p:cNvSpPr/>
          <p:nvPr/>
        </p:nvSpPr>
        <p:spPr>
          <a:xfrm rot="1677195">
            <a:off x="2801091" y="2514803"/>
            <a:ext cx="538244" cy="91689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8D8F5596-B2C1-A736-CCDB-657F0EB9A8A8}"/>
              </a:ext>
            </a:extLst>
          </p:cNvPr>
          <p:cNvSpPr/>
          <p:nvPr/>
        </p:nvSpPr>
        <p:spPr>
          <a:xfrm rot="18061633">
            <a:off x="3960304" y="3800579"/>
            <a:ext cx="538244" cy="91689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CE379D-0906-DBBB-D71C-095488CE0316}"/>
              </a:ext>
            </a:extLst>
          </p:cNvPr>
          <p:cNvSpPr txBox="1"/>
          <p:nvPr/>
        </p:nvSpPr>
        <p:spPr>
          <a:xfrm>
            <a:off x="3779426" y="2844000"/>
            <a:ext cx="218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先将这两处的的定位销和螺丝取出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07AAAB-5926-3566-5110-775B376F1F65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膝盖标定件安装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84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76E718-673E-C1BF-3D13-EF9DE80B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00" y="369000"/>
            <a:ext cx="6986125" cy="53808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723A52-7259-A437-A91C-F877A2ABFC2D}"/>
              </a:ext>
            </a:extLst>
          </p:cNvPr>
          <p:cNvSpPr txBox="1"/>
          <p:nvPr/>
        </p:nvSpPr>
        <p:spPr>
          <a:xfrm>
            <a:off x="876000" y="4716788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限制这个电机的转动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5636BAB6-BEA3-78D7-F36A-238EFF44887A}"/>
              </a:ext>
            </a:extLst>
          </p:cNvPr>
          <p:cNvSpPr/>
          <p:nvPr/>
        </p:nvSpPr>
        <p:spPr>
          <a:xfrm rot="9442449">
            <a:off x="1868688" y="3904303"/>
            <a:ext cx="1862374" cy="466097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A3DF45-D7EC-1AF7-78B2-648955788533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0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EDFE6C-D7D5-C813-71EE-5735FAC9B5C6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桌子上摆放着黑色的机器&#10;&#10;AI 生成的内容可能不正确。">
            <a:extLst>
              <a:ext uri="{FF2B5EF4-FFF2-40B4-BE49-F238E27FC236}">
                <a16:creationId xmlns:a16="http://schemas.microsoft.com/office/drawing/2014/main" id="{A9BE4971-6E63-9DC8-4118-1B90DC9E6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1314000"/>
            <a:ext cx="3780000" cy="5040984"/>
          </a:xfrm>
          <a:prstGeom prst="rect">
            <a:avLst/>
          </a:prstGeom>
        </p:spPr>
      </p:pic>
      <p:sp>
        <p:nvSpPr>
          <p:cNvPr id="7" name="箭头: 左 6">
            <a:extLst>
              <a:ext uri="{FF2B5EF4-FFF2-40B4-BE49-F238E27FC236}">
                <a16:creationId xmlns:a16="http://schemas.microsoft.com/office/drawing/2014/main" id="{7675C1B4-4F81-9477-DDFE-0508EF6132FA}"/>
              </a:ext>
            </a:extLst>
          </p:cNvPr>
          <p:cNvSpPr/>
          <p:nvPr/>
        </p:nvSpPr>
        <p:spPr>
          <a:xfrm rot="9410300" flipH="1">
            <a:off x="6168467" y="2219756"/>
            <a:ext cx="1205718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C0A774-1D0A-8258-32BB-68388DCB648B}"/>
              </a:ext>
            </a:extLst>
          </p:cNvPr>
          <p:cNvSpPr txBox="1"/>
          <p:nvPr/>
        </p:nvSpPr>
        <p:spPr>
          <a:xfrm>
            <a:off x="7221000" y="2575552"/>
            <a:ext cx="346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调整至合适位置，卡入即可</a:t>
            </a:r>
          </a:p>
        </p:txBody>
      </p:sp>
    </p:spTree>
    <p:extLst>
      <p:ext uri="{BB962C8B-B14F-4D97-AF65-F5344CB8AC3E}">
        <p14:creationId xmlns:p14="http://schemas.microsoft.com/office/powerpoint/2010/main" val="202987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B964B0-2A9C-509E-53DC-1AF73B18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2034000"/>
            <a:ext cx="7261099" cy="396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E84BFB-9121-796A-DEF9-E9CF598ADC3D}"/>
              </a:ext>
            </a:extLst>
          </p:cNvPr>
          <p:cNvSpPr txBox="1"/>
          <p:nvPr/>
        </p:nvSpPr>
        <p:spPr>
          <a:xfrm>
            <a:off x="4881000" y="583701"/>
            <a:ext cx="315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对准孔位，用橡胶锤将标定件卡入大腿后侧的两个切除部分，两侧锤到圆角处，保证两侧锤入部分一致即可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4F55F4CF-C8CD-C4CA-36BF-EF606DE9EBCF}"/>
              </a:ext>
            </a:extLst>
          </p:cNvPr>
          <p:cNvSpPr/>
          <p:nvPr/>
        </p:nvSpPr>
        <p:spPr>
          <a:xfrm rot="17554823">
            <a:off x="5038948" y="2654438"/>
            <a:ext cx="2031735" cy="219012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0F9AE8-DA92-63DD-2AF7-196F27224B2F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大腿内收肌标定件安装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60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穿蓝色球鞋的脚&#10;&#10;AI 生成的内容可能不正确。">
            <a:extLst>
              <a:ext uri="{FF2B5EF4-FFF2-40B4-BE49-F238E27FC236}">
                <a16:creationId xmlns:a16="http://schemas.microsoft.com/office/drawing/2014/main" id="{AD4C8A59-76AA-F4B1-2523-3BDF751B75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0" y="324000"/>
            <a:ext cx="5142496" cy="603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02DEE9-7E3D-DC24-6BFF-3855C8E10937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00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E98C56F-88D9-CDEC-937E-97B2EEE8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30" y="504000"/>
            <a:ext cx="8339169" cy="6027188"/>
          </a:xfrm>
          <a:prstGeom prst="rect">
            <a:avLst/>
          </a:prstGeom>
        </p:spPr>
      </p:pic>
      <p:sp>
        <p:nvSpPr>
          <p:cNvPr id="7" name="箭头: 左 6">
            <a:extLst>
              <a:ext uri="{FF2B5EF4-FFF2-40B4-BE49-F238E27FC236}">
                <a16:creationId xmlns:a16="http://schemas.microsoft.com/office/drawing/2014/main" id="{B87CDDD4-0356-C2A3-1F2A-B4AA4E84AE3A}"/>
              </a:ext>
            </a:extLst>
          </p:cNvPr>
          <p:cNvSpPr/>
          <p:nvPr/>
        </p:nvSpPr>
        <p:spPr>
          <a:xfrm rot="12896241" flipH="1">
            <a:off x="8811820" y="2256188"/>
            <a:ext cx="825660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564A3D9C-1A9F-B296-8F42-DDFE8EC36141}"/>
              </a:ext>
            </a:extLst>
          </p:cNvPr>
          <p:cNvSpPr/>
          <p:nvPr/>
        </p:nvSpPr>
        <p:spPr>
          <a:xfrm rot="1176682" flipH="1">
            <a:off x="2122545" y="2170618"/>
            <a:ext cx="1377665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81DE7-60D0-DDD9-459F-5D8479F906DC}"/>
              </a:ext>
            </a:extLst>
          </p:cNvPr>
          <p:cNvSpPr txBox="1"/>
          <p:nvPr/>
        </p:nvSpPr>
        <p:spPr>
          <a:xfrm rot="28231">
            <a:off x="4405017" y="2838318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限制这四个电机的转动</a:t>
            </a:r>
          </a:p>
        </p:txBody>
      </p:sp>
      <p:sp>
        <p:nvSpPr>
          <p:cNvPr id="11" name="箭头: 左 10">
            <a:extLst>
              <a:ext uri="{FF2B5EF4-FFF2-40B4-BE49-F238E27FC236}">
                <a16:creationId xmlns:a16="http://schemas.microsoft.com/office/drawing/2014/main" id="{AAF47DF5-C5F7-57D9-D26E-775841835A82}"/>
              </a:ext>
            </a:extLst>
          </p:cNvPr>
          <p:cNvSpPr/>
          <p:nvPr/>
        </p:nvSpPr>
        <p:spPr>
          <a:xfrm rot="8239955" flipH="1">
            <a:off x="3989811" y="3776485"/>
            <a:ext cx="825660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05218AE-2C06-A4A7-7B53-FE87CF2DB101}"/>
              </a:ext>
            </a:extLst>
          </p:cNvPr>
          <p:cNvSpPr/>
          <p:nvPr/>
        </p:nvSpPr>
        <p:spPr>
          <a:xfrm rot="2688542" flipH="1">
            <a:off x="5589623" y="3628092"/>
            <a:ext cx="825660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669914-26E1-FAEA-A345-A48EE7F24D7B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4B56F8-F1BC-FCD3-394F-4564511C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11" y="1269000"/>
            <a:ext cx="7322177" cy="48035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824772-D8AA-CAAD-B645-5104D31E3F28}"/>
              </a:ext>
            </a:extLst>
          </p:cNvPr>
          <p:cNvSpPr txBox="1"/>
          <p:nvPr/>
        </p:nvSpPr>
        <p:spPr>
          <a:xfrm>
            <a:off x="4566000" y="1755758"/>
            <a:ext cx="31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对正并卡入，保证脚踝不会发生滚转角的偏移即可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12AD51BF-2AF0-E405-B727-FE0229BE250E}"/>
              </a:ext>
            </a:extLst>
          </p:cNvPr>
          <p:cNvSpPr/>
          <p:nvPr/>
        </p:nvSpPr>
        <p:spPr>
          <a:xfrm rot="17554823">
            <a:off x="4699278" y="2872724"/>
            <a:ext cx="1129494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D45609-8134-E671-24C1-A6B6DB347F57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脚踝标定件安装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47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alphaModFix amt="2000"/>
          </a:blip>
          <a:stretch>
            <a:fillRect/>
          </a:stretch>
        </p:blipFill>
        <p:spPr>
          <a:xfrm>
            <a:off x="111000" y="909000"/>
            <a:ext cx="11705992" cy="64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腰部标定件安装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8711565" y="1037590"/>
            <a:ext cx="2978785" cy="2281555"/>
          </a:xfrm>
          <a:prstGeom prst="roundRect">
            <a:avLst>
              <a:gd name="adj" fmla="val 5129"/>
            </a:avLst>
          </a:prstGeom>
          <a:noFill/>
          <a:effectLst/>
        </p:spPr>
        <p:style>
          <a:lnRef idx="0">
            <a:srgbClr val="FFFFFF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2270740" y="577215"/>
            <a:ext cx="793750" cy="4638675"/>
            <a:chOff x="19426" y="1092"/>
            <a:chExt cx="1250" cy="7305"/>
          </a:xfrm>
        </p:grpSpPr>
        <p:grpSp>
          <p:nvGrpSpPr>
            <p:cNvPr id="62" name="组合 61"/>
            <p:cNvGrpSpPr/>
            <p:nvPr/>
          </p:nvGrpSpPr>
          <p:grpSpPr>
            <a:xfrm>
              <a:off x="19426" y="1092"/>
              <a:ext cx="1250" cy="6189"/>
              <a:chOff x="19426" y="1092"/>
              <a:chExt cx="1250" cy="6189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19426" y="1092"/>
                <a:ext cx="94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/>
                  <a:t>品牌色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9552" y="1480"/>
                <a:ext cx="1125" cy="1028"/>
              </a:xfrm>
              <a:prstGeom prst="rect">
                <a:avLst/>
              </a:prstGeom>
              <a:solidFill>
                <a:srgbClr val="2063E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19552" y="2971"/>
                <a:ext cx="1125" cy="1028"/>
              </a:xfrm>
              <a:prstGeom prst="rect">
                <a:avLst/>
              </a:prstGeom>
              <a:solidFill>
                <a:srgbClr val="A3B9E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9552" y="4054"/>
                <a:ext cx="1125" cy="1028"/>
              </a:xfrm>
              <a:prstGeom prst="rect">
                <a:avLst/>
              </a:prstGeom>
              <a:solidFill>
                <a:srgbClr val="004D8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9552" y="5137"/>
                <a:ext cx="1125" cy="1028"/>
              </a:xfrm>
              <a:prstGeom prst="rect">
                <a:avLst/>
              </a:prstGeom>
              <a:solidFill>
                <a:srgbClr val="00B0E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9426" y="2573"/>
                <a:ext cx="94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/>
                  <a:t>辅助色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9552" y="6253"/>
                <a:ext cx="1125" cy="1028"/>
              </a:xfrm>
              <a:prstGeom prst="rect">
                <a:avLst/>
              </a:prstGeom>
              <a:solidFill>
                <a:srgbClr val="949CF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19552" y="7369"/>
              <a:ext cx="1125" cy="1028"/>
            </a:xfrm>
            <a:prstGeom prst="rect">
              <a:avLst/>
            </a:prstGeom>
            <a:solidFill>
              <a:srgbClr val="5E5CA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FCB8AA-6415-A559-CAAF-BD9A34C93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0" y="909000"/>
            <a:ext cx="4874219" cy="4798696"/>
          </a:xfrm>
          <a:prstGeom prst="rect">
            <a:avLst/>
          </a:prstGeom>
        </p:spPr>
      </p:pic>
      <p:sp>
        <p:nvSpPr>
          <p:cNvPr id="3" name="箭头: 左 2">
            <a:extLst>
              <a:ext uri="{FF2B5EF4-FFF2-40B4-BE49-F238E27FC236}">
                <a16:creationId xmlns:a16="http://schemas.microsoft.com/office/drawing/2014/main" id="{DF29FE8A-B56B-CA7C-EBAE-B308531D3D80}"/>
              </a:ext>
            </a:extLst>
          </p:cNvPr>
          <p:cNvSpPr/>
          <p:nvPr/>
        </p:nvSpPr>
        <p:spPr>
          <a:xfrm rot="20444152">
            <a:off x="2042227" y="2853715"/>
            <a:ext cx="660894" cy="8928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2EC6BD80-5500-171C-315D-E82E9C4EC3B4}"/>
              </a:ext>
            </a:extLst>
          </p:cNvPr>
          <p:cNvSpPr/>
          <p:nvPr/>
        </p:nvSpPr>
        <p:spPr>
          <a:xfrm rot="20444152">
            <a:off x="3617226" y="4518468"/>
            <a:ext cx="660894" cy="8928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6A78A-34F9-97FF-909E-3D26B2F166B2}"/>
              </a:ext>
            </a:extLst>
          </p:cNvPr>
          <p:cNvSpPr txBox="1"/>
          <p:nvPr/>
        </p:nvSpPr>
        <p:spPr>
          <a:xfrm>
            <a:off x="2753648" y="2562526"/>
            <a:ext cx="140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+mj-ea"/>
                <a:ea typeface="+mj-ea"/>
              </a:rPr>
              <a:t>对准并卡入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563F43-7F0A-BCA8-6BBA-05E19F6CEF57}"/>
              </a:ext>
            </a:extLst>
          </p:cNvPr>
          <p:cNvSpPr txBox="1"/>
          <p:nvPr/>
        </p:nvSpPr>
        <p:spPr>
          <a:xfrm>
            <a:off x="4270170" y="4198925"/>
            <a:ext cx="2023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+mj-ea"/>
                <a:ea typeface="+mj-ea"/>
              </a:rPr>
              <a:t>孔位对准，打入螺丝</a:t>
            </a:r>
            <a:r>
              <a:rPr lang="en-US" altLang="zh-CN" dirty="0">
                <a:highlight>
                  <a:srgbClr val="FFFF00"/>
                </a:highlight>
                <a:latin typeface="+mj-ea"/>
                <a:ea typeface="+mj-ea"/>
              </a:rPr>
              <a:t>M3x8</a:t>
            </a:r>
            <a:r>
              <a:rPr lang="zh-CN" altLang="en-US" dirty="0">
                <a:highlight>
                  <a:srgbClr val="FFFF00"/>
                </a:highlight>
                <a:latin typeface="+mj-ea"/>
                <a:ea typeface="+mj-ea"/>
              </a:rPr>
              <a:t>杯头螺丝将标定件固定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530A51-63B6-11FD-ADE7-B4EE0CCF962B}"/>
              </a:ext>
            </a:extLst>
          </p:cNvPr>
          <p:cNvSpPr txBox="1"/>
          <p:nvPr/>
        </p:nvSpPr>
        <p:spPr>
          <a:xfrm>
            <a:off x="7287797" y="2985182"/>
            <a:ext cx="297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备注：两边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zh-CN" altLang="en-US" dirty="0">
                <a:highlight>
                  <a:srgbClr val="FFFF00"/>
                </a:highlight>
              </a:rPr>
              <a:t>颗螺丝不用全拧，达到对正的效果即可</a:t>
            </a:r>
            <a:endParaRPr lang="en-US" altLang="zh-CN" dirty="0">
              <a:highlight>
                <a:srgbClr val="FFFF00"/>
              </a:highlight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580F32-8540-C00F-4333-5A0197BCA080}"/>
              </a:ext>
            </a:extLst>
          </p:cNvPr>
          <p:cNvCxnSpPr/>
          <p:nvPr/>
        </p:nvCxnSpPr>
        <p:spPr>
          <a:xfrm flipH="1">
            <a:off x="2946000" y="4714275"/>
            <a:ext cx="405000" cy="2897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94EFAF0-91CA-1B02-462A-0720763EF847}"/>
              </a:ext>
            </a:extLst>
          </p:cNvPr>
          <p:cNvCxnSpPr/>
          <p:nvPr/>
        </p:nvCxnSpPr>
        <p:spPr>
          <a:xfrm flipH="1">
            <a:off x="3098400" y="4866675"/>
            <a:ext cx="405000" cy="2897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6BDACB-9262-09EF-6EDD-3C72D491C692}"/>
              </a:ext>
            </a:extLst>
          </p:cNvPr>
          <p:cNvCxnSpPr/>
          <p:nvPr/>
        </p:nvCxnSpPr>
        <p:spPr>
          <a:xfrm flipH="1">
            <a:off x="3338392" y="5128764"/>
            <a:ext cx="405000" cy="2897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BCCDD0-15D4-A841-F9A7-BB008EE4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6" y="868792"/>
            <a:ext cx="4743491" cy="463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A1C85F-2DD6-068C-D885-FE8EF78D06F5}"/>
              </a:ext>
            </a:extLst>
          </p:cNvPr>
          <p:cNvSpPr txBox="1"/>
          <p:nvPr/>
        </p:nvSpPr>
        <p:spPr>
          <a:xfrm rot="28231">
            <a:off x="3128377" y="4154908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限制脚底板的滚转自由度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6AF39D-4D47-007E-B3B6-3487014E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00" y="774292"/>
            <a:ext cx="3881440" cy="4824000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74A1C85F-2DD6-068C-D885-FE8EF78D06F5}"/>
              </a:ext>
            </a:extLst>
          </p:cNvPr>
          <p:cNvSpPr txBox="1"/>
          <p:nvPr/>
        </p:nvSpPr>
        <p:spPr>
          <a:xfrm rot="28231">
            <a:off x="8514735" y="4402804"/>
            <a:ext cx="1441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highlight>
                  <a:srgbClr val="FFFF00"/>
                </a:highlight>
              </a:rPr>
              <a:t>和安装在脚部后侧的标定件一起协同限制这两个电机转动</a:t>
            </a:r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19FA6230-3A4B-9F7A-B0BF-B2B97E60E14E}"/>
              </a:ext>
            </a:extLst>
          </p:cNvPr>
          <p:cNvSpPr/>
          <p:nvPr/>
        </p:nvSpPr>
        <p:spPr>
          <a:xfrm rot="2614638">
            <a:off x="7388391" y="4425566"/>
            <a:ext cx="1129494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9CC97DA5-ED4A-3476-72B1-BEEED1708DFC}"/>
              </a:ext>
            </a:extLst>
          </p:cNvPr>
          <p:cNvSpPr/>
          <p:nvPr/>
        </p:nvSpPr>
        <p:spPr>
          <a:xfrm rot="2790100">
            <a:off x="8221187" y="3335337"/>
            <a:ext cx="1129494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47A9A5-F8D8-E15C-3529-E4D71F46C3AA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313A5D1-65B8-65BE-8FBC-7A34430C2FAA}"/>
              </a:ext>
            </a:extLst>
          </p:cNvPr>
          <p:cNvSpPr/>
          <p:nvPr/>
        </p:nvSpPr>
        <p:spPr>
          <a:xfrm>
            <a:off x="4651823" y="4778532"/>
            <a:ext cx="2655000" cy="39340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1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F4C719-005C-E94A-EAA8-BD56D25F7CDF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桌子上摆放着黑色的机器&#10;&#10;AI 生成的内容可能不正确。">
            <a:extLst>
              <a:ext uri="{FF2B5EF4-FFF2-40B4-BE49-F238E27FC236}">
                <a16:creationId xmlns:a16="http://schemas.microsoft.com/office/drawing/2014/main" id="{815FBFCA-200C-1483-3B55-46D8DF5145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58" y="1089000"/>
            <a:ext cx="3915000" cy="52210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BE1A86-A622-81A7-CC71-C2235D295D90}"/>
              </a:ext>
            </a:extLst>
          </p:cNvPr>
          <p:cNvSpPr txBox="1"/>
          <p:nvPr/>
        </p:nvSpPr>
        <p:spPr>
          <a:xfrm>
            <a:off x="7311000" y="2979073"/>
            <a:ext cx="22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调整至合适位置，卡入即可</a:t>
            </a: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5ADC4F3F-F6B8-389C-A133-8001DBC29E52}"/>
              </a:ext>
            </a:extLst>
          </p:cNvPr>
          <p:cNvSpPr/>
          <p:nvPr/>
        </p:nvSpPr>
        <p:spPr>
          <a:xfrm rot="9410300" flipH="1">
            <a:off x="6032814" y="2806308"/>
            <a:ext cx="1205718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796DAB-874A-680A-3913-6939CBB5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00" y="1224000"/>
            <a:ext cx="7276486" cy="4590000"/>
          </a:xfrm>
          <a:prstGeom prst="rect">
            <a:avLst/>
          </a:prstGeom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E8F784AB-5395-67DD-CDB8-B4DC94C0165D}"/>
              </a:ext>
            </a:extLst>
          </p:cNvPr>
          <p:cNvSpPr/>
          <p:nvPr/>
        </p:nvSpPr>
        <p:spPr>
          <a:xfrm rot="843133">
            <a:off x="4621069" y="3167110"/>
            <a:ext cx="665773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AA045F14-BE41-E335-3272-61CF7A5153DD}"/>
              </a:ext>
            </a:extLst>
          </p:cNvPr>
          <p:cNvSpPr/>
          <p:nvPr/>
        </p:nvSpPr>
        <p:spPr>
          <a:xfrm rot="688712">
            <a:off x="4799002" y="4681085"/>
            <a:ext cx="841541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99C6B788-E530-42AF-3D5F-5A657818490F}"/>
              </a:ext>
            </a:extLst>
          </p:cNvPr>
          <p:cNvSpPr/>
          <p:nvPr/>
        </p:nvSpPr>
        <p:spPr>
          <a:xfrm rot="1209562">
            <a:off x="6938496" y="2869255"/>
            <a:ext cx="959337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E4E1A157-8769-06A7-AD7E-0F2F44B2CC14}"/>
              </a:ext>
            </a:extLst>
          </p:cNvPr>
          <p:cNvSpPr/>
          <p:nvPr/>
        </p:nvSpPr>
        <p:spPr>
          <a:xfrm rot="843133">
            <a:off x="7816070" y="4129023"/>
            <a:ext cx="665773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985068-228E-35D0-488B-302CC2516D90}"/>
              </a:ext>
            </a:extLst>
          </p:cNvPr>
          <p:cNvSpPr txBox="1"/>
          <p:nvPr/>
        </p:nvSpPr>
        <p:spPr>
          <a:xfrm>
            <a:off x="7896879" y="1491968"/>
            <a:ext cx="315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对正并卡入，该处标定件的三角凸台若完全卡入，可能导致难以拔出。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故此处尽量保证两侧锤入深度一致即可，不需要完全锤入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A0DD2D-76A9-42A4-22EB-4A9015B2CC07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脚后跟标定件安装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90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水槽, 镜子, 男人, 站&#10;&#10;AI 生成的内容可能不正确。">
            <a:extLst>
              <a:ext uri="{FF2B5EF4-FFF2-40B4-BE49-F238E27FC236}">
                <a16:creationId xmlns:a16="http://schemas.microsoft.com/office/drawing/2014/main" id="{3E5C5E3A-4167-D290-26B2-E67FDEFAF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954000"/>
            <a:ext cx="6348253" cy="47593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595777-5347-D926-FEFA-E73796B45A5B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322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0C67A3-FEA9-F6C7-F63D-7FDDD1DC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19" y="829454"/>
            <a:ext cx="3570862" cy="5319000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1F99E905-BFB4-8D40-1AC9-A77819A02E50}"/>
              </a:ext>
            </a:extLst>
          </p:cNvPr>
          <p:cNvSpPr/>
          <p:nvPr/>
        </p:nvSpPr>
        <p:spPr>
          <a:xfrm rot="20050327">
            <a:off x="4564861" y="1192836"/>
            <a:ext cx="1643358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6E17E8F4-9AFD-7E44-9661-411BA5ED843B}"/>
              </a:ext>
            </a:extLst>
          </p:cNvPr>
          <p:cNvSpPr/>
          <p:nvPr/>
        </p:nvSpPr>
        <p:spPr>
          <a:xfrm rot="20050327">
            <a:off x="4609861" y="5353740"/>
            <a:ext cx="1643358" cy="16499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0A617A-9370-8B3A-3416-DA0A1C21AE13}"/>
              </a:ext>
            </a:extLst>
          </p:cNvPr>
          <p:cNvSpPr txBox="1"/>
          <p:nvPr/>
        </p:nvSpPr>
        <p:spPr>
          <a:xfrm>
            <a:off x="6501000" y="2709000"/>
            <a:ext cx="369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所有标定件安装完成后，胸腔前板与脚底板平面应保持垂直，若无明显肉眼可见偏差即说明标定可靠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3760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6B9455-17B5-4FEE-51A8-6D3CA12E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5" y="684000"/>
            <a:ext cx="6005097" cy="5679000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F11DB89A-C2F3-814E-C602-8C1D9975566D}"/>
              </a:ext>
            </a:extLst>
          </p:cNvPr>
          <p:cNvSpPr/>
          <p:nvPr/>
        </p:nvSpPr>
        <p:spPr>
          <a:xfrm rot="8964943">
            <a:off x="4722743" y="3860923"/>
            <a:ext cx="660894" cy="8928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151B6-F068-C983-C438-7A9A1A860321}"/>
              </a:ext>
            </a:extLst>
          </p:cNvPr>
          <p:cNvSpPr txBox="1"/>
          <p:nvPr/>
        </p:nvSpPr>
        <p:spPr>
          <a:xfrm>
            <a:off x="2721000" y="4284000"/>
            <a:ext cx="297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限制腰部电机的转动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CA4918-3B3B-3B6A-FE15-8DDAC60F8712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56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摩托车停在地上&#10;&#10;AI 生成的内容可能不正确。">
            <a:extLst>
              <a:ext uri="{FF2B5EF4-FFF2-40B4-BE49-F238E27FC236}">
                <a16:creationId xmlns:a16="http://schemas.microsoft.com/office/drawing/2014/main" id="{F61F0A7B-7767-4FDE-13A7-6AA5A5B3E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488426"/>
            <a:ext cx="4410000" cy="5881148"/>
          </a:xfrm>
          <a:prstGeom prst="rect">
            <a:avLst/>
          </a:prstGeom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D95787AC-436D-FFA1-5444-FB45B9E6C821}"/>
              </a:ext>
            </a:extLst>
          </p:cNvPr>
          <p:cNvSpPr/>
          <p:nvPr/>
        </p:nvSpPr>
        <p:spPr>
          <a:xfrm rot="20444152">
            <a:off x="5526661" y="1544100"/>
            <a:ext cx="660894" cy="8928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1CA17250-9AD1-23C6-8218-7423E106441F}"/>
              </a:ext>
            </a:extLst>
          </p:cNvPr>
          <p:cNvSpPr/>
          <p:nvPr/>
        </p:nvSpPr>
        <p:spPr>
          <a:xfrm rot="20444152">
            <a:off x="5853333" y="4030522"/>
            <a:ext cx="660894" cy="89284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43FF64-EB9C-BBD2-EBC2-99E87D8B394A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5CDDF-463B-2D99-6B48-CB185A4A49F0}"/>
              </a:ext>
            </a:extLst>
          </p:cNvPr>
          <p:cNvSpPr txBox="1"/>
          <p:nvPr/>
        </p:nvSpPr>
        <p:spPr>
          <a:xfrm>
            <a:off x="6645862" y="3921844"/>
            <a:ext cx="120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螺丝固定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D76A81-FEB9-1E1D-81FF-2A0E6F814B6B}"/>
              </a:ext>
            </a:extLst>
          </p:cNvPr>
          <p:cNvSpPr txBox="1"/>
          <p:nvPr/>
        </p:nvSpPr>
        <p:spPr>
          <a:xfrm>
            <a:off x="6096000" y="1712779"/>
            <a:ext cx="166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对正扣入</a:t>
            </a:r>
          </a:p>
        </p:txBody>
      </p:sp>
    </p:spTree>
    <p:extLst>
      <p:ext uri="{BB962C8B-B14F-4D97-AF65-F5344CB8AC3E}">
        <p14:creationId xmlns:p14="http://schemas.microsoft.com/office/powerpoint/2010/main" val="205103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83614C-E8DC-901E-3CEF-82B2A4BC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0" y="1131717"/>
            <a:ext cx="4545000" cy="4840785"/>
          </a:xfrm>
          <a:prstGeom prst="rect">
            <a:avLst/>
          </a:prstGeom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4BF6FC13-A661-6DE5-59E4-422EC4316C4A}"/>
              </a:ext>
            </a:extLst>
          </p:cNvPr>
          <p:cNvSpPr/>
          <p:nvPr/>
        </p:nvSpPr>
        <p:spPr>
          <a:xfrm rot="20444152">
            <a:off x="1803636" y="2347045"/>
            <a:ext cx="694296" cy="74707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B1F8D7-455C-A392-3A4C-117852C60E69}"/>
              </a:ext>
            </a:extLst>
          </p:cNvPr>
          <p:cNvSpPr txBox="1"/>
          <p:nvPr/>
        </p:nvSpPr>
        <p:spPr>
          <a:xfrm>
            <a:off x="2635445" y="1753532"/>
            <a:ext cx="2896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标定件的三角形凸台部分对准腰部板材的三角切除部分卡入（可能需要使用橡胶锤锤入）</a:t>
            </a: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C83C575A-49F9-0A78-2C43-3BA5EC8349B6}"/>
              </a:ext>
            </a:extLst>
          </p:cNvPr>
          <p:cNvSpPr/>
          <p:nvPr/>
        </p:nvSpPr>
        <p:spPr>
          <a:xfrm rot="760884">
            <a:off x="1540758" y="3031870"/>
            <a:ext cx="712718" cy="79273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97800F-3D6D-160D-9D93-063D9EFA2C2B}"/>
              </a:ext>
            </a:extLst>
          </p:cNvPr>
          <p:cNvSpPr txBox="1"/>
          <p:nvPr/>
        </p:nvSpPr>
        <p:spPr>
          <a:xfrm>
            <a:off x="1810749" y="3575676"/>
            <a:ext cx="223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对准孔位，通过</a:t>
            </a:r>
            <a:r>
              <a:rPr lang="en-US" altLang="zh-CN" dirty="0">
                <a:highlight>
                  <a:srgbClr val="FFFF00"/>
                </a:highlight>
              </a:rPr>
              <a:t>M3x8</a:t>
            </a:r>
            <a:r>
              <a:rPr lang="zh-CN" altLang="en-US" dirty="0">
                <a:highlight>
                  <a:srgbClr val="FFFF00"/>
                </a:highlight>
              </a:rPr>
              <a:t>杯头螺丝固定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8414E1-89F2-14B1-B1EC-828E1012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04" y="726920"/>
            <a:ext cx="3391539" cy="24494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6E1A1A-83BB-888D-BA57-4134A6570E04}"/>
              </a:ext>
            </a:extLst>
          </p:cNvPr>
          <p:cNvSpPr txBox="1"/>
          <p:nvPr/>
        </p:nvSpPr>
        <p:spPr>
          <a:xfrm>
            <a:off x="9529608" y="2580249"/>
            <a:ext cx="1441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highlight>
                  <a:srgbClr val="FFFF00"/>
                </a:highlight>
              </a:rPr>
              <a:t>手部姿态如图所示</a:t>
            </a: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472830CE-2C96-48A5-9B68-7FF42F992148}"/>
              </a:ext>
            </a:extLst>
          </p:cNvPr>
          <p:cNvSpPr/>
          <p:nvPr/>
        </p:nvSpPr>
        <p:spPr>
          <a:xfrm rot="9410300" flipH="1">
            <a:off x="7455877" y="1816435"/>
            <a:ext cx="1205718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3A04A0-6EA3-AA28-BAD9-6FB970F2A584}"/>
              </a:ext>
            </a:extLst>
          </p:cNvPr>
          <p:cNvSpPr txBox="1"/>
          <p:nvPr/>
        </p:nvSpPr>
        <p:spPr>
          <a:xfrm>
            <a:off x="8781886" y="1254605"/>
            <a:ext cx="293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该姿态可以使电机的线从标定件的缺口处通过，不被标定件顶到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F00EEC-B397-BB02-200A-D0C40DE1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928" y="3428999"/>
            <a:ext cx="3391539" cy="28297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98B08B-D99E-6D74-7701-9AE3F2ED3D51}"/>
              </a:ext>
            </a:extLst>
          </p:cNvPr>
          <p:cNvSpPr txBox="1"/>
          <p:nvPr/>
        </p:nvSpPr>
        <p:spPr>
          <a:xfrm>
            <a:off x="8215286" y="3534863"/>
            <a:ext cx="339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标定件另一侧有四个孔位，与电机孔位对正，通过</a:t>
            </a:r>
            <a:r>
              <a:rPr lang="en-US" altLang="zh-CN" dirty="0">
                <a:highlight>
                  <a:srgbClr val="FFFF00"/>
                </a:highlight>
              </a:rPr>
              <a:t>M3x8</a:t>
            </a:r>
            <a:r>
              <a:rPr lang="zh-CN" altLang="en-US" dirty="0">
                <a:highlight>
                  <a:srgbClr val="FFFF00"/>
                </a:highlight>
              </a:rPr>
              <a:t>杯头螺丝固定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7FB692D7-A8FC-6633-0834-F9E31E21B622}"/>
              </a:ext>
            </a:extLst>
          </p:cNvPr>
          <p:cNvSpPr/>
          <p:nvPr/>
        </p:nvSpPr>
        <p:spPr>
          <a:xfrm rot="14250425">
            <a:off x="7044508" y="4587450"/>
            <a:ext cx="712718" cy="79273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C6C9FE7B-D18D-D6C6-C323-8EE468941726}"/>
              </a:ext>
            </a:extLst>
          </p:cNvPr>
          <p:cNvSpPr/>
          <p:nvPr/>
        </p:nvSpPr>
        <p:spPr>
          <a:xfrm rot="13130962">
            <a:off x="6897036" y="5263768"/>
            <a:ext cx="712718" cy="79273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90B1D42-4F80-1454-104B-9A707B14D014}"/>
              </a:ext>
            </a:extLst>
          </p:cNvPr>
          <p:cNvSpPr/>
          <p:nvPr/>
        </p:nvSpPr>
        <p:spPr>
          <a:xfrm rot="19209452">
            <a:off x="8169375" y="4679585"/>
            <a:ext cx="712718" cy="114977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55266E08-8AA8-EB38-5CDD-CA44252E3A7E}"/>
              </a:ext>
            </a:extLst>
          </p:cNvPr>
          <p:cNvSpPr/>
          <p:nvPr/>
        </p:nvSpPr>
        <p:spPr>
          <a:xfrm rot="2336619">
            <a:off x="8106676" y="5834544"/>
            <a:ext cx="712718" cy="79273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38B312-06B6-AC7F-F367-2C63A3CF949F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肩部标定件安装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7D6E1A1A-83BB-888D-BA57-4134A6570E04}"/>
              </a:ext>
            </a:extLst>
          </p:cNvPr>
          <p:cNvSpPr txBox="1"/>
          <p:nvPr/>
        </p:nvSpPr>
        <p:spPr>
          <a:xfrm>
            <a:off x="10143917" y="4622060"/>
            <a:ext cx="14411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备注：建议先装这步</a:t>
            </a:r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53A421CD-AED2-924E-258D-F6D88114271A}"/>
              </a:ext>
            </a:extLst>
          </p:cNvPr>
          <p:cNvSpPr/>
          <p:nvPr/>
        </p:nvSpPr>
        <p:spPr>
          <a:xfrm rot="11291598" flipH="1">
            <a:off x="8958880" y="5224441"/>
            <a:ext cx="1205718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09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449930-413C-B5E2-26A5-0100C724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44000"/>
            <a:ext cx="5040000" cy="6360001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B68531BF-3591-FB14-EBB3-66F3640FFB85}"/>
              </a:ext>
            </a:extLst>
          </p:cNvPr>
          <p:cNvSpPr/>
          <p:nvPr/>
        </p:nvSpPr>
        <p:spPr>
          <a:xfrm rot="8833431" flipH="1">
            <a:off x="4138022" y="444917"/>
            <a:ext cx="825660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B2AD8B25-D03E-3141-5F99-A88C35F73032}"/>
              </a:ext>
            </a:extLst>
          </p:cNvPr>
          <p:cNvSpPr/>
          <p:nvPr/>
        </p:nvSpPr>
        <p:spPr>
          <a:xfrm rot="6178930" flipH="1">
            <a:off x="5879876" y="838366"/>
            <a:ext cx="731066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07019A-3BFE-EC5C-9EB7-F487D2C5A100}"/>
              </a:ext>
            </a:extLst>
          </p:cNvPr>
          <p:cNvSpPr txBox="1"/>
          <p:nvPr/>
        </p:nvSpPr>
        <p:spPr>
          <a:xfrm>
            <a:off x="5157244" y="144000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限制这两个电机的转动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BBA262-01AC-C515-F082-D08AFFE63A11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13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桌子, 咖啡, 小&#10;&#10;AI 生成的内容可能不正确。">
            <a:extLst>
              <a:ext uri="{FF2B5EF4-FFF2-40B4-BE49-F238E27FC236}">
                <a16:creationId xmlns:a16="http://schemas.microsoft.com/office/drawing/2014/main" id="{1D5A98DF-C44E-1FDB-4C05-ACDCA90EE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1449000"/>
            <a:ext cx="4033580" cy="3285000"/>
          </a:xfrm>
          <a:prstGeom prst="rect">
            <a:avLst/>
          </a:prstGeom>
        </p:spPr>
      </p:pic>
      <p:pic>
        <p:nvPicPr>
          <p:cNvPr id="7" name="图片 6" descr="白色的摩托车&#10;&#10;AI 生成的内容可能不正确。">
            <a:extLst>
              <a:ext uri="{FF2B5EF4-FFF2-40B4-BE49-F238E27FC236}">
                <a16:creationId xmlns:a16="http://schemas.microsoft.com/office/drawing/2014/main" id="{B5B65B06-B37A-67C9-94BF-29BB07AE3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0" y="1449000"/>
            <a:ext cx="4093603" cy="3285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BC968D-DEF9-C3BA-D9F5-07C323A20863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实际安装示意图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2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AC1625E-9DA2-ADB3-8CD9-5038D7CF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510" y="279000"/>
            <a:ext cx="3763097" cy="30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13BAF5-1F59-79E2-2E89-A3610F0D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1200221"/>
            <a:ext cx="5310000" cy="4230000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73734062-30B6-3E19-77E7-1C0617667CFF}"/>
              </a:ext>
            </a:extLst>
          </p:cNvPr>
          <p:cNvSpPr/>
          <p:nvPr/>
        </p:nvSpPr>
        <p:spPr>
          <a:xfrm rot="21407803">
            <a:off x="8078395" y="1229658"/>
            <a:ext cx="451465" cy="98322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F7299-0E19-8D5E-AB93-9094A1B7EF34}"/>
              </a:ext>
            </a:extLst>
          </p:cNvPr>
          <p:cNvSpPr txBox="1"/>
          <p:nvPr/>
        </p:nvSpPr>
        <p:spPr>
          <a:xfrm>
            <a:off x="2856000" y="4329000"/>
            <a:ext cx="30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将标定件的凸台部分对准小臂的切除部分，扣入，使其不转动即可（可能需要使用橡胶锤锤入）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B52230-E8A9-9805-D780-008840873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510" y="3435161"/>
            <a:ext cx="3777607" cy="3294000"/>
          </a:xfrm>
          <a:prstGeom prst="rect">
            <a:avLst/>
          </a:prstGeom>
        </p:spPr>
      </p:pic>
      <p:sp>
        <p:nvSpPr>
          <p:cNvPr id="11" name="箭头: 左 10">
            <a:extLst>
              <a:ext uri="{FF2B5EF4-FFF2-40B4-BE49-F238E27FC236}">
                <a16:creationId xmlns:a16="http://schemas.microsoft.com/office/drawing/2014/main" id="{E4DC0575-36A4-5A1D-318A-069EDFFE5732}"/>
              </a:ext>
            </a:extLst>
          </p:cNvPr>
          <p:cNvSpPr/>
          <p:nvPr/>
        </p:nvSpPr>
        <p:spPr>
          <a:xfrm rot="21407803">
            <a:off x="3142668" y="4082005"/>
            <a:ext cx="451465" cy="98322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F16FA194-0EE6-C66E-105F-39798EB863EC}"/>
              </a:ext>
            </a:extLst>
          </p:cNvPr>
          <p:cNvSpPr/>
          <p:nvPr/>
        </p:nvSpPr>
        <p:spPr>
          <a:xfrm rot="21407803">
            <a:off x="7893744" y="2721525"/>
            <a:ext cx="451465" cy="113277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AD8FA-650D-55B2-771D-996E70B5AFD9}"/>
              </a:ext>
            </a:extLst>
          </p:cNvPr>
          <p:cNvSpPr txBox="1"/>
          <p:nvPr/>
        </p:nvSpPr>
        <p:spPr>
          <a:xfrm>
            <a:off x="9291000" y="2155001"/>
            <a:ext cx="2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将标定件的凸台部分卡入肘关节（可能需要使用橡胶锤锤入）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9D14EE-B251-CF54-06D4-1FCA0FC4576D}"/>
              </a:ext>
            </a:extLst>
          </p:cNvPr>
          <p:cNvSpPr txBox="1"/>
          <p:nvPr/>
        </p:nvSpPr>
        <p:spPr>
          <a:xfrm>
            <a:off x="8615446" y="3898113"/>
            <a:ext cx="357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使用</a:t>
            </a:r>
            <a:r>
              <a:rPr lang="en-US" altLang="zh-CN" dirty="0">
                <a:highlight>
                  <a:srgbClr val="FFFF00"/>
                </a:highlight>
              </a:rPr>
              <a:t>3D</a:t>
            </a:r>
            <a:r>
              <a:rPr lang="zh-CN" altLang="en-US" dirty="0">
                <a:highlight>
                  <a:srgbClr val="FFFF00"/>
                </a:highlight>
              </a:rPr>
              <a:t>打印件，其误差正好产生了一定的过盈，可以直接用橡胶锤锤入，保证关节不再转动即可</a:t>
            </a:r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7EF12430-5D83-D972-1F41-513484BA23D6}"/>
              </a:ext>
            </a:extLst>
          </p:cNvPr>
          <p:cNvSpPr/>
          <p:nvPr/>
        </p:nvSpPr>
        <p:spPr>
          <a:xfrm rot="21407803">
            <a:off x="8029558" y="4426532"/>
            <a:ext cx="272172" cy="93419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B7BFF466-2E32-9D72-D1AE-0629F6FA0B0C}"/>
              </a:ext>
            </a:extLst>
          </p:cNvPr>
          <p:cNvSpPr/>
          <p:nvPr/>
        </p:nvSpPr>
        <p:spPr>
          <a:xfrm rot="21407803">
            <a:off x="7787884" y="5585268"/>
            <a:ext cx="228346" cy="97972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92B755-6567-2664-432C-87DDB8A7BA21}"/>
              </a:ext>
            </a:extLst>
          </p:cNvPr>
          <p:cNvSpPr txBox="1"/>
          <p:nvPr/>
        </p:nvSpPr>
        <p:spPr>
          <a:xfrm>
            <a:off x="8548413" y="5578964"/>
            <a:ext cx="3643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可以使用留出的孔位，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>
                <a:highlight>
                  <a:srgbClr val="FFFF00"/>
                </a:highlight>
              </a:rPr>
              <a:t>M3x8</a:t>
            </a:r>
            <a:r>
              <a:rPr lang="zh-CN" altLang="en-US" dirty="0">
                <a:highlight>
                  <a:srgbClr val="FFFF00"/>
                </a:highlight>
              </a:rPr>
              <a:t>杯头螺丝固定，如果通过过盈量固定，可以不用再使用螺丝固定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F1C570-AB61-D0ED-5AC6-4E592635FC68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肘部标定件安装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99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EEF3E3-0697-7EDC-26BB-9221456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206875"/>
            <a:ext cx="6933591" cy="4995000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C461EB11-62E7-90B9-E9E6-BCCB462474B6}"/>
              </a:ext>
            </a:extLst>
          </p:cNvPr>
          <p:cNvSpPr/>
          <p:nvPr/>
        </p:nvSpPr>
        <p:spPr>
          <a:xfrm rot="11869532" flipH="1">
            <a:off x="6666624" y="2839089"/>
            <a:ext cx="825660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B9347DF8-2008-5A26-C746-0DAF92CD679E}"/>
              </a:ext>
            </a:extLst>
          </p:cNvPr>
          <p:cNvSpPr/>
          <p:nvPr/>
        </p:nvSpPr>
        <p:spPr>
          <a:xfrm rot="9522721" flipH="1">
            <a:off x="6002468" y="3741590"/>
            <a:ext cx="1377665" cy="157926"/>
          </a:xfrm>
          <a:prstGeom prst="leftArrow">
            <a:avLst>
              <a:gd name="adj1" fmla="val 5772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52D37E-3464-2371-028E-81DBB3263585}"/>
              </a:ext>
            </a:extLst>
          </p:cNvPr>
          <p:cNvSpPr txBox="1"/>
          <p:nvPr/>
        </p:nvSpPr>
        <p:spPr>
          <a:xfrm>
            <a:off x="7506896" y="3119600"/>
            <a:ext cx="144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限制这两个电机的转动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921EA0-ACF5-6BCA-7E6C-9256A28CC589}"/>
              </a:ext>
            </a:extLst>
          </p:cNvPr>
          <p:cNvSpPr txBox="1"/>
          <p:nvPr/>
        </p:nvSpPr>
        <p:spPr>
          <a:xfrm>
            <a:off x="335280" y="297180"/>
            <a:ext cx="8640000" cy="432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SzPct val="25000"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限制自由度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900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,&quot;left&quot;:56.35,&quot;top&quot;:95.25,&quot;width&quot;:846.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678</Words>
  <Application>Microsoft Office PowerPoint</Application>
  <PresentationFormat>宽屏</PresentationFormat>
  <Paragraphs>68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a15228</cp:lastModifiedBy>
  <cp:revision>179</cp:revision>
  <dcterms:created xsi:type="dcterms:W3CDTF">2025-05-14T02:30:00Z</dcterms:created>
  <dcterms:modified xsi:type="dcterms:W3CDTF">2025-11-26T09:43:27Z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5F762A7D2416AB2339002468FADE71F7</vt:lpwstr>
  </property>
</Properties>
</file>